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71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1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7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4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6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2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8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1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3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85" r:id="rId7"/>
    <p:sldLayoutId id="2147483686" r:id="rId8"/>
    <p:sldLayoutId id="2147483675" r:id="rId9"/>
    <p:sldLayoutId id="2147483676" r:id="rId10"/>
    <p:sldLayoutId id="2147483677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zYjAUqRCL8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18F3C-8842-4253-B94C-748567325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19" b="35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3387B-B5EC-42DC-A1C9-DA13081A6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4023360" cy="2802219"/>
          </a:xfrm>
        </p:spPr>
        <p:txBody>
          <a:bodyPr anchor="b">
            <a:normAutofit/>
          </a:bodyPr>
          <a:lstStyle/>
          <a:p>
            <a:r>
              <a:rPr lang="en-US" sz="3200" dirty="0"/>
              <a:t>Conserving Energy</a:t>
            </a:r>
          </a:p>
        </p:txBody>
      </p:sp>
    </p:spTree>
    <p:extLst>
      <p:ext uri="{BB962C8B-B14F-4D97-AF65-F5344CB8AC3E}">
        <p14:creationId xmlns:p14="http://schemas.microsoft.com/office/powerpoint/2010/main" val="1628231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8D942-54BA-4644-8756-006BC236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 Energy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FC1AC-8F8B-4ED3-90C6-344BA732E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280" y="1502917"/>
            <a:ext cx="6841251" cy="456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0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8628CD4-C616-4AE5-93ED-5825EFB50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151479-028A-44AB-BBD0-BFBDDD090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444" y="507492"/>
            <a:ext cx="11183112" cy="5843016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8530CD-7492-44C2-81A8-EFA4F9C1E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711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9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E1ABC44-7649-4029-9D1C-755176F7A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9BF80-78B8-478D-89B6-346DE549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2103436"/>
          </a:xfrm>
        </p:spPr>
        <p:txBody>
          <a:bodyPr>
            <a:normAutofit/>
          </a:bodyPr>
          <a:lstStyle/>
          <a:p>
            <a:r>
              <a:rPr lang="en-US" dirty="0"/>
              <a:t>You try!  Draw the energy path.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7A4B9A-5CA0-4DDF-B6E6-5DE49273C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4" r="12698"/>
          <a:stretch/>
        </p:blipFill>
        <p:spPr>
          <a:xfrm>
            <a:off x="4726375" y="-14"/>
            <a:ext cx="4228635" cy="3694372"/>
          </a:xfrm>
          <a:custGeom>
            <a:avLst/>
            <a:gdLst/>
            <a:ahLst/>
            <a:cxnLst/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6086A0-AFB7-4ADF-8A5C-3E9D01ECE7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6" r="24917" b="-1"/>
          <a:stretch/>
        </p:blipFill>
        <p:spPr>
          <a:xfrm>
            <a:off x="9069573" y="10"/>
            <a:ext cx="3122428" cy="3694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B1C0-5E12-447C-9757-1447C75BD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179" b="12571"/>
          <a:stretch/>
        </p:blipFill>
        <p:spPr>
          <a:xfrm>
            <a:off x="4726728" y="3802958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698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1B092-6E1E-4DDF-9BEE-760F2C83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EE16-57BC-4527-9BB8-ED5AD5465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Students will be able to compare/contrast different sources of energy and make an informed decision about which energy source is best for the imaginary town of Power City.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9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6872-341E-475E-B75E-833149F4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Wasting Energy</a:t>
            </a:r>
          </a:p>
        </p:txBody>
      </p:sp>
      <p:pic>
        <p:nvPicPr>
          <p:cNvPr id="4" name="Online Media 3" title="PSA--Conserve Energy">
            <a:hlinkClick r:id="" action="ppaction://media"/>
            <a:extLst>
              <a:ext uri="{FF2B5EF4-FFF2-40B4-BE49-F238E27FC236}">
                <a16:creationId xmlns:a16="http://schemas.microsoft.com/office/drawing/2014/main" id="{B1616CBA-7B7E-4870-954A-CCF5A3C90BC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02795" y="1381835"/>
            <a:ext cx="6446249" cy="48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5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D517D21-289D-4850-929A-9D0A854EA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mask">
            <a:extLst>
              <a:ext uri="{FF2B5EF4-FFF2-40B4-BE49-F238E27FC236}">
                <a16:creationId xmlns:a16="http://schemas.microsoft.com/office/drawing/2014/main" id="{69F2D923-FC6D-402C-AF7F-48E07A89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3" y="-1"/>
            <a:ext cx="12188952" cy="6858000"/>
          </a:xfrm>
          <a:custGeom>
            <a:avLst/>
            <a:gdLst>
              <a:gd name="connsiteX0" fmla="*/ 10360682 w 12188952"/>
              <a:gd name="connsiteY0" fmla="*/ 1582951 h 6858000"/>
              <a:gd name="connsiteX1" fmla="*/ 9965970 w 12188952"/>
              <a:gd name="connsiteY1" fmla="*/ 1755290 h 6858000"/>
              <a:gd name="connsiteX2" fmla="*/ 9601833 w 12188952"/>
              <a:gd name="connsiteY2" fmla="*/ 1855358 h 6858000"/>
              <a:gd name="connsiteX3" fmla="*/ 9032001 w 12188952"/>
              <a:gd name="connsiteY3" fmla="*/ 1899833 h 6858000"/>
              <a:gd name="connsiteX4" fmla="*/ 8453831 w 12188952"/>
              <a:gd name="connsiteY4" fmla="*/ 1933189 h 6858000"/>
              <a:gd name="connsiteX5" fmla="*/ 7883999 w 12188952"/>
              <a:gd name="connsiteY5" fmla="*/ 1944308 h 6858000"/>
              <a:gd name="connsiteX6" fmla="*/ 7311387 w 12188952"/>
              <a:gd name="connsiteY6" fmla="*/ 1941528 h 6858000"/>
              <a:gd name="connsiteX7" fmla="*/ 7047319 w 12188952"/>
              <a:gd name="connsiteY7" fmla="*/ 1938749 h 6858000"/>
              <a:gd name="connsiteX8" fmla="*/ 6335724 w 12188952"/>
              <a:gd name="connsiteY8" fmla="*/ 1913732 h 6858000"/>
              <a:gd name="connsiteX9" fmla="*/ 6332945 w 12188952"/>
              <a:gd name="connsiteY9" fmla="*/ 1913732 h 6858000"/>
              <a:gd name="connsiteX10" fmla="*/ 6168943 w 12188952"/>
              <a:gd name="connsiteY10" fmla="*/ 1908172 h 6858000"/>
              <a:gd name="connsiteX11" fmla="*/ 5596332 w 12188952"/>
              <a:gd name="connsiteY11" fmla="*/ 1908172 h 6858000"/>
              <a:gd name="connsiteX12" fmla="*/ 5023720 w 12188952"/>
              <a:gd name="connsiteY12" fmla="*/ 1977664 h 6858000"/>
              <a:gd name="connsiteX13" fmla="*/ 4453890 w 12188952"/>
              <a:gd name="connsiteY13" fmla="*/ 2058275 h 6858000"/>
              <a:gd name="connsiteX14" fmla="*/ 4028600 w 12188952"/>
              <a:gd name="connsiteY14" fmla="*/ 2113868 h 6858000"/>
              <a:gd name="connsiteX15" fmla="*/ 3956328 w 12188952"/>
              <a:gd name="connsiteY15" fmla="*/ 2347360 h 6858000"/>
              <a:gd name="connsiteX16" fmla="*/ 4209278 w 12188952"/>
              <a:gd name="connsiteY16" fmla="*/ 2525259 h 6858000"/>
              <a:gd name="connsiteX17" fmla="*/ 4053617 w 12188952"/>
              <a:gd name="connsiteY17" fmla="*/ 2644784 h 6858000"/>
              <a:gd name="connsiteX18" fmla="*/ 4278770 w 12188952"/>
              <a:gd name="connsiteY18" fmla="*/ 2789327 h 6858000"/>
              <a:gd name="connsiteX19" fmla="*/ 4412194 w 12188952"/>
              <a:gd name="connsiteY19" fmla="*/ 2914412 h 6858000"/>
              <a:gd name="connsiteX20" fmla="*/ 4920873 w 12188952"/>
              <a:gd name="connsiteY20" fmla="*/ 2970006 h 6858000"/>
              <a:gd name="connsiteX21" fmla="*/ 5051518 w 12188952"/>
              <a:gd name="connsiteY21" fmla="*/ 3045057 h 6858000"/>
              <a:gd name="connsiteX22" fmla="*/ 4920873 w 12188952"/>
              <a:gd name="connsiteY22" fmla="*/ 3092311 h 6858000"/>
              <a:gd name="connsiteX23" fmla="*/ 4137007 w 12188952"/>
              <a:gd name="connsiteY23" fmla="*/ 3075633 h 6858000"/>
              <a:gd name="connsiteX24" fmla="*/ 4034159 w 12188952"/>
              <a:gd name="connsiteY24" fmla="*/ 3136786 h 6858000"/>
              <a:gd name="connsiteX25" fmla="*/ 5296129 w 12188952"/>
              <a:gd name="connsiteY25" fmla="*/ 3286888 h 6858000"/>
              <a:gd name="connsiteX26" fmla="*/ 4517821 w 12188952"/>
              <a:gd name="connsiteY26" fmla="*/ 3589872 h 6858000"/>
              <a:gd name="connsiteX27" fmla="*/ 4754094 w 12188952"/>
              <a:gd name="connsiteY27" fmla="*/ 3648245 h 6858000"/>
              <a:gd name="connsiteX28" fmla="*/ 5218298 w 12188952"/>
              <a:gd name="connsiteY28" fmla="*/ 3890077 h 6858000"/>
              <a:gd name="connsiteX29" fmla="*/ 4806907 w 12188952"/>
              <a:gd name="connsiteY29" fmla="*/ 4067975 h 6858000"/>
              <a:gd name="connsiteX30" fmla="*/ 5137687 w 12188952"/>
              <a:gd name="connsiteY30" fmla="*/ 4173602 h 6858000"/>
              <a:gd name="connsiteX31" fmla="*/ 5218298 w 12188952"/>
              <a:gd name="connsiteY31" fmla="*/ 4240314 h 6858000"/>
              <a:gd name="connsiteX32" fmla="*/ 5176602 w 12188952"/>
              <a:gd name="connsiteY32" fmla="*/ 4256992 h 6858000"/>
              <a:gd name="connsiteX33" fmla="*/ 5913214 w 12188952"/>
              <a:gd name="connsiteY33" fmla="*/ 4384858 h 6858000"/>
              <a:gd name="connsiteX34" fmla="*/ 5607451 w 12188952"/>
              <a:gd name="connsiteY34" fmla="*/ 4443230 h 6858000"/>
              <a:gd name="connsiteX35" fmla="*/ 7586575 w 12188952"/>
              <a:gd name="connsiteY35" fmla="*/ 4924113 h 6858000"/>
              <a:gd name="connsiteX36" fmla="*/ 10471869 w 12188952"/>
              <a:gd name="connsiteY36" fmla="*/ 4985265 h 6858000"/>
              <a:gd name="connsiteX37" fmla="*/ 10916616 w 12188952"/>
              <a:gd name="connsiteY37" fmla="*/ 4687841 h 6858000"/>
              <a:gd name="connsiteX38" fmla="*/ 11333566 w 12188952"/>
              <a:gd name="connsiteY38" fmla="*/ 3392515 h 6858000"/>
              <a:gd name="connsiteX39" fmla="*/ 11289091 w 12188952"/>
              <a:gd name="connsiteY39" fmla="*/ 2300106 h 6858000"/>
              <a:gd name="connsiteX40" fmla="*/ 10747056 w 12188952"/>
              <a:gd name="connsiteY40" fmla="*/ 1816443 h 6858000"/>
              <a:gd name="connsiteX41" fmla="*/ 10360682 w 12188952"/>
              <a:gd name="connsiteY41" fmla="*/ 1582951 h 6858000"/>
              <a:gd name="connsiteX42" fmla="*/ 0 w 12188952"/>
              <a:gd name="connsiteY42" fmla="*/ 0 h 6858000"/>
              <a:gd name="connsiteX43" fmla="*/ 12188952 w 12188952"/>
              <a:gd name="connsiteY43" fmla="*/ 0 h 6858000"/>
              <a:gd name="connsiteX44" fmla="*/ 12188952 w 12188952"/>
              <a:gd name="connsiteY44" fmla="*/ 6858000 h 6858000"/>
              <a:gd name="connsiteX45" fmla="*/ 0 w 12188952"/>
              <a:gd name="connsiteY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88952" h="6858000">
                <a:moveTo>
                  <a:pt x="10360682" y="1582951"/>
                </a:moveTo>
                <a:cubicBezTo>
                  <a:pt x="10227259" y="1638544"/>
                  <a:pt x="10118852" y="1796986"/>
                  <a:pt x="9965970" y="1755290"/>
                </a:cubicBezTo>
                <a:cubicBezTo>
                  <a:pt x="9813089" y="1716375"/>
                  <a:pt x="9743597" y="1916511"/>
                  <a:pt x="9601833" y="1855358"/>
                </a:cubicBezTo>
                <a:cubicBezTo>
                  <a:pt x="9415596" y="1910952"/>
                  <a:pt x="9223799" y="1910952"/>
                  <a:pt x="9032001" y="1899833"/>
                </a:cubicBezTo>
                <a:cubicBezTo>
                  <a:pt x="8840205" y="1924850"/>
                  <a:pt x="8648407" y="1952647"/>
                  <a:pt x="8453831" y="1933189"/>
                </a:cubicBezTo>
                <a:cubicBezTo>
                  <a:pt x="8262034" y="1949868"/>
                  <a:pt x="8075796" y="1960986"/>
                  <a:pt x="7883999" y="1944308"/>
                </a:cubicBezTo>
                <a:cubicBezTo>
                  <a:pt x="7692202" y="1963765"/>
                  <a:pt x="7500405" y="1955426"/>
                  <a:pt x="7311387" y="1941528"/>
                </a:cubicBezTo>
                <a:cubicBezTo>
                  <a:pt x="7222438" y="1941528"/>
                  <a:pt x="7136268" y="1938749"/>
                  <a:pt x="7047319" y="1938749"/>
                </a:cubicBezTo>
                <a:cubicBezTo>
                  <a:pt x="6811047" y="1927630"/>
                  <a:pt x="6574776" y="1922071"/>
                  <a:pt x="6335724" y="1913732"/>
                </a:cubicBezTo>
                <a:cubicBezTo>
                  <a:pt x="6335724" y="1913732"/>
                  <a:pt x="6332945" y="1913732"/>
                  <a:pt x="6332945" y="1913732"/>
                </a:cubicBezTo>
                <a:cubicBezTo>
                  <a:pt x="6277350" y="1910952"/>
                  <a:pt x="6224538" y="1910952"/>
                  <a:pt x="6168943" y="1908172"/>
                </a:cubicBezTo>
                <a:cubicBezTo>
                  <a:pt x="5977147" y="1908172"/>
                  <a:pt x="5785350" y="1908172"/>
                  <a:pt x="5596332" y="1908172"/>
                </a:cubicBezTo>
                <a:cubicBezTo>
                  <a:pt x="5410094" y="1983223"/>
                  <a:pt x="5207180" y="1919291"/>
                  <a:pt x="5023720" y="1977664"/>
                </a:cubicBezTo>
                <a:cubicBezTo>
                  <a:pt x="4829144" y="1974885"/>
                  <a:pt x="4645687" y="2033257"/>
                  <a:pt x="4453890" y="2058275"/>
                </a:cubicBezTo>
                <a:cubicBezTo>
                  <a:pt x="4309346" y="2069393"/>
                  <a:pt x="4162024" y="2055495"/>
                  <a:pt x="4028600" y="2113868"/>
                </a:cubicBezTo>
                <a:cubicBezTo>
                  <a:pt x="3925752" y="2161122"/>
                  <a:pt x="3845142" y="2222275"/>
                  <a:pt x="3956328" y="2347360"/>
                </a:cubicBezTo>
                <a:cubicBezTo>
                  <a:pt x="4089753" y="2344581"/>
                  <a:pt x="4075854" y="2555835"/>
                  <a:pt x="4209278" y="2525259"/>
                </a:cubicBezTo>
                <a:cubicBezTo>
                  <a:pt x="4181482" y="2622548"/>
                  <a:pt x="4086973" y="2572513"/>
                  <a:pt x="4053617" y="2644784"/>
                </a:cubicBezTo>
                <a:cubicBezTo>
                  <a:pt x="4123109" y="2705937"/>
                  <a:pt x="4256532" y="2661463"/>
                  <a:pt x="4278770" y="2789327"/>
                </a:cubicBezTo>
                <a:cubicBezTo>
                  <a:pt x="4250974" y="2922751"/>
                  <a:pt x="4339924" y="2906073"/>
                  <a:pt x="4412194" y="2914412"/>
                </a:cubicBezTo>
                <a:cubicBezTo>
                  <a:pt x="4584534" y="2931091"/>
                  <a:pt x="4751314" y="2942209"/>
                  <a:pt x="4920873" y="2970006"/>
                </a:cubicBezTo>
                <a:cubicBezTo>
                  <a:pt x="4962568" y="2978345"/>
                  <a:pt x="5059857" y="2958887"/>
                  <a:pt x="5051518" y="3045057"/>
                </a:cubicBezTo>
                <a:cubicBezTo>
                  <a:pt x="5043179" y="3114548"/>
                  <a:pt x="4968127" y="3089532"/>
                  <a:pt x="4920873" y="3092311"/>
                </a:cubicBezTo>
                <a:cubicBezTo>
                  <a:pt x="4659584" y="3125668"/>
                  <a:pt x="4395517" y="3072854"/>
                  <a:pt x="4137007" y="3075633"/>
                </a:cubicBezTo>
                <a:cubicBezTo>
                  <a:pt x="4106431" y="3075633"/>
                  <a:pt x="4100871" y="3167362"/>
                  <a:pt x="4034159" y="3136786"/>
                </a:cubicBezTo>
                <a:cubicBezTo>
                  <a:pt x="4209278" y="3220176"/>
                  <a:pt x="5023720" y="3242414"/>
                  <a:pt x="5296129" y="3286888"/>
                </a:cubicBezTo>
                <a:cubicBezTo>
                  <a:pt x="5012602" y="3603771"/>
                  <a:pt x="4742974" y="3411974"/>
                  <a:pt x="4517821" y="3589872"/>
                </a:cubicBezTo>
                <a:cubicBezTo>
                  <a:pt x="4517821" y="3589872"/>
                  <a:pt x="4562296" y="3589872"/>
                  <a:pt x="4754094" y="3648245"/>
                </a:cubicBezTo>
                <a:cubicBezTo>
                  <a:pt x="4906975" y="3695499"/>
                  <a:pt x="4831925" y="3762211"/>
                  <a:pt x="5218298" y="3890077"/>
                </a:cubicBezTo>
                <a:cubicBezTo>
                  <a:pt x="5070976" y="3931771"/>
                  <a:pt x="4879178" y="3851161"/>
                  <a:pt x="4806907" y="4067975"/>
                </a:cubicBezTo>
                <a:cubicBezTo>
                  <a:pt x="4920873" y="4106891"/>
                  <a:pt x="5057077" y="4070755"/>
                  <a:pt x="5137687" y="4173602"/>
                </a:cubicBezTo>
                <a:cubicBezTo>
                  <a:pt x="5162704" y="4204179"/>
                  <a:pt x="5187722" y="4223637"/>
                  <a:pt x="5218298" y="4240314"/>
                </a:cubicBezTo>
                <a:cubicBezTo>
                  <a:pt x="5204400" y="4245874"/>
                  <a:pt x="5187722" y="4251433"/>
                  <a:pt x="5176602" y="4256992"/>
                </a:cubicBezTo>
                <a:cubicBezTo>
                  <a:pt x="5198840" y="4276451"/>
                  <a:pt x="5768673" y="4382077"/>
                  <a:pt x="5913214" y="4384858"/>
                </a:cubicBezTo>
                <a:cubicBezTo>
                  <a:pt x="5813146" y="4418213"/>
                  <a:pt x="5607451" y="4443230"/>
                  <a:pt x="5607451" y="4443230"/>
                </a:cubicBezTo>
                <a:cubicBezTo>
                  <a:pt x="5607451" y="4443230"/>
                  <a:pt x="5651926" y="4571095"/>
                  <a:pt x="7586575" y="4924113"/>
                </a:cubicBezTo>
                <a:cubicBezTo>
                  <a:pt x="7942372" y="4988046"/>
                  <a:pt x="10310649" y="4996385"/>
                  <a:pt x="10471869" y="4985265"/>
                </a:cubicBezTo>
                <a:cubicBezTo>
                  <a:pt x="10624751" y="4974147"/>
                  <a:pt x="10827667" y="4668383"/>
                  <a:pt x="10916616" y="4687841"/>
                </a:cubicBezTo>
                <a:cubicBezTo>
                  <a:pt x="10944413" y="4660044"/>
                  <a:pt x="11250176" y="3981806"/>
                  <a:pt x="11333566" y="3392515"/>
                </a:cubicBezTo>
                <a:cubicBezTo>
                  <a:pt x="11355803" y="3156244"/>
                  <a:pt x="11378041" y="2483564"/>
                  <a:pt x="11289091" y="2300106"/>
                </a:cubicBezTo>
                <a:cubicBezTo>
                  <a:pt x="11239057" y="2194478"/>
                  <a:pt x="10874921" y="1872037"/>
                  <a:pt x="10747056" y="1816443"/>
                </a:cubicBezTo>
                <a:cubicBezTo>
                  <a:pt x="10616412" y="1744172"/>
                  <a:pt x="10463531" y="1708036"/>
                  <a:pt x="10360682" y="1582951"/>
                </a:cubicBez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22280-01FF-44FF-930D-EEBCD7BB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158"/>
            <a:ext cx="4614334" cy="28067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How can we save energy in our homes?</a:t>
            </a:r>
          </a:p>
        </p:txBody>
      </p:sp>
      <p:pic>
        <p:nvPicPr>
          <p:cNvPr id="4" name="Content Placeholder 3" descr="A close up of a sign&#10;&#10;Description automatically generated">
            <a:extLst>
              <a:ext uri="{FF2B5EF4-FFF2-40B4-BE49-F238E27FC236}">
                <a16:creationId xmlns:a16="http://schemas.microsoft.com/office/drawing/2014/main" id="{27CEEC42-FAE3-44A9-A72F-9F124C385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70" y="1007132"/>
            <a:ext cx="5482167" cy="48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4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8C1B70-0B53-4D45-B99C-87E50C027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21" r="-1" b="845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22280-01FF-44FF-930D-EEBCD7BB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30" y="3826292"/>
            <a:ext cx="5257800" cy="1701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How can we save energy in at school?</a:t>
            </a:r>
          </a:p>
        </p:txBody>
      </p:sp>
    </p:spTree>
    <p:extLst>
      <p:ext uri="{BB962C8B-B14F-4D97-AF65-F5344CB8AC3E}">
        <p14:creationId xmlns:p14="http://schemas.microsoft.com/office/powerpoint/2010/main" val="181219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CE34F86-1928-461B-B24E-035C020B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6C355F-AA56-4E19-8F0D-7A9698102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14" r="2" b="21515"/>
          <a:stretch/>
        </p:blipFill>
        <p:spPr>
          <a:xfrm>
            <a:off x="3904310" y="483187"/>
            <a:ext cx="7450687" cy="3406460"/>
          </a:xfrm>
          <a:custGeom>
            <a:avLst/>
            <a:gdLst/>
            <a:ahLst/>
            <a:cxnLst/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94D5D-2132-43F1-9748-A0D20B3B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422"/>
            <a:ext cx="6810944" cy="17543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You create the future solutions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9D8AA9-CF3A-428B-A373-B067FF01E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384878"/>
            <a:ext cx="6810943" cy="7754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/>
              <a:t>Oil will run out by 2081.  </a:t>
            </a:r>
          </a:p>
        </p:txBody>
      </p:sp>
    </p:spTree>
    <p:extLst>
      <p:ext uri="{BB962C8B-B14F-4D97-AF65-F5344CB8AC3E}">
        <p14:creationId xmlns:p14="http://schemas.microsoft.com/office/powerpoint/2010/main" val="442609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2429"/>
      </a:dk2>
      <a:lt2>
        <a:srgbClr val="E3E8E2"/>
      </a:lt2>
      <a:accent1>
        <a:srgbClr val="C87DDF"/>
      </a:accent1>
      <a:accent2>
        <a:srgbClr val="D860C3"/>
      </a:accent2>
      <a:accent3>
        <a:srgbClr val="DF7DA5"/>
      </a:accent3>
      <a:accent4>
        <a:srgbClr val="D86260"/>
      </a:accent4>
      <a:accent5>
        <a:srgbClr val="D8935E"/>
      </a:accent5>
      <a:accent6>
        <a:srgbClr val="B2A34F"/>
      </a:accent6>
      <a:hlink>
        <a:srgbClr val="648F56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4E6C4A9E9CD4D8AE89284CCF04517" ma:contentTypeVersion="15" ma:contentTypeDescription="Create a new document." ma:contentTypeScope="" ma:versionID="baf6bbcbd22cd4130e52d9cc2c99622e">
  <xsd:schema xmlns:xsd="http://www.w3.org/2001/XMLSchema" xmlns:xs="http://www.w3.org/2001/XMLSchema" xmlns:p="http://schemas.microsoft.com/office/2006/metadata/properties" xmlns:ns3="9bc4e540-6916-4404-ad1b-3ac64de489ad" xmlns:ns4="b44ec66f-84c3-4185-bb87-8fe7f83f25af" targetNamespace="http://schemas.microsoft.com/office/2006/metadata/properties" ma:root="true" ma:fieldsID="00d5447990430af5eb10dbc68c35c5cc" ns3:_="" ns4:_="">
    <xsd:import namespace="9bc4e540-6916-4404-ad1b-3ac64de489ad"/>
    <xsd:import namespace="b44ec66f-84c3-4185-bb87-8fe7f83f25a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4e540-6916-4404-ad1b-3ac64de489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ec66f-84c3-4185-bb87-8fe7f83f25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995238-6EAD-47BE-A74D-0DAB893ED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c4e540-6916-4404-ad1b-3ac64de489ad"/>
    <ds:schemaRef ds:uri="b44ec66f-84c3-4185-bb87-8fe7f83f25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32977F-3DC1-4C60-A674-A266A7E1A9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C4D34E-4303-4A9D-AF6E-42D5C77339A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</Words>
  <Application>Microsoft Office PowerPoint</Application>
  <PresentationFormat>Widescreen</PresentationFormat>
  <Paragraphs>10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Elephant</vt:lpstr>
      <vt:lpstr>BrushVTI</vt:lpstr>
      <vt:lpstr>Conserving Energy</vt:lpstr>
      <vt:lpstr>Let’s Review Energy Conversion</vt:lpstr>
      <vt:lpstr>PowerPoint Presentation</vt:lpstr>
      <vt:lpstr>You try!  Draw the energy path.</vt:lpstr>
      <vt:lpstr>Today’s Goal</vt:lpstr>
      <vt:lpstr>Wasting Energy</vt:lpstr>
      <vt:lpstr>How can we save energy in our homes?</vt:lpstr>
      <vt:lpstr>How can we save energy in at school?</vt:lpstr>
      <vt:lpstr>You create the future 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Conserving Energy</dc:title>
  <dc:creator>Laura Giarratano</dc:creator>
  <cp:lastModifiedBy>Cynthia Malone</cp:lastModifiedBy>
  <cp:revision>2</cp:revision>
  <dcterms:created xsi:type="dcterms:W3CDTF">2020-03-13T17:10:44Z</dcterms:created>
  <dcterms:modified xsi:type="dcterms:W3CDTF">2020-03-15T01:57:10Z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0x0101000914E6C4A9E9CD4D8AE89284CCF04517</vt:lpwstr>
  </property>
</Properties>
</file>